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1" r:id="rId45"/>
    <p:sldId id="262" r:id="rId46"/>
    <p:sldId id="263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344" y="11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B4C26-3319-4BEB-9F19-95D0A103DBE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6E3D-E60F-4273-B110-61217C24F8C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46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32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5962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60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473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6534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8544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23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18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9400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231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340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378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2173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425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8739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0809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497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25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869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468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561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9257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187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119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049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22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356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072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32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9243-D7E5-436F-2C39-6BA46EA21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21041-776C-C282-9854-F505D3BCA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8829-33A0-CE84-8CEA-28AB64EB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EC109-3143-BA06-3A30-087295BC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72CE-80F4-E8FF-D163-5C1118DA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526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DBDD-437F-DD0A-6ECC-E83A7A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F8704-E555-3981-FAA7-DD1251DB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ECAF-0495-D4BE-28B1-138F79C9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3F6D2-E203-1D42-9B9C-096AA341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76607-3333-434C-E08F-F69ACD82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681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E9021-AF9E-61DC-C512-D0CC094E1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AF41-C742-CFC1-C25C-A9290D717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E48C0-D919-367E-A39F-A7C44784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8A56D-D1AD-4586-EFFE-6CEF4FB5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212E-473F-D5D4-F0DA-1D7B3DEE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955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02A1-0000-E171-7312-634598D2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792B-2D40-1B49-465D-86CDC4E1E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CAEE-0938-C631-CE4D-04A956BA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81C9-5A0B-5CE0-B413-C9374B02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0B16-ABDC-6709-39B8-B39D194A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87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99A1-3E82-280A-7025-C09330DF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1B6D-6529-B8C5-AAEB-C0D482A6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5701A-CBBE-A190-39A9-FE12870E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C67B-D13F-91DE-DFB1-B53DC5F3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E9D1-8B05-0045-2D54-8B28C047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65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EEF8-8F10-1500-DA0F-809B5112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C518-00FF-71C5-146C-9F0A2D2FC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D7B62-70AF-C097-4621-FAA64583C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4FED6-3A8B-3F66-6C75-70BF1B2E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C74C5-2631-421E-E4CC-368EBA14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26BE2-EDD4-5686-D809-36B1CB2D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870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022-6A21-FD2D-A6D5-FFEB3C29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89C52-D051-F6C2-9C05-DCEBC444F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1DEB1-0112-4953-138A-E98D1AEEA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C9887-DC2C-E8CC-F6BC-D649E9B24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A12F7-75D9-09C5-4F15-FCB02FC1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7A050-9D3B-C6E5-508C-85D98B76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A85E0-0084-EDEE-AB34-F0A7BA9D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78DF6-B0ED-457B-37AD-75B22C51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87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895A-6919-1140-2C02-02B8828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1BE81-C690-B3EC-5407-77CB7349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80751-8ACD-C42C-C84C-735B5803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E65D5-A267-BFB3-D73E-F34CEE8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20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C80CA-714F-3647-2F7E-0C136C0F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6109A-3ECD-D7E9-3249-1468C109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B0799-0E76-2A8A-48CF-A643B5D90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950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CF2D-35B9-FD11-47E2-A4D5E4C0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DAE1-ABE7-BE02-ABD8-5A8A1648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3FCCF-36BE-BA12-CC56-854B62D3A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FE8F6-18EF-5A7B-775D-59527D6D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0E3A-966B-2BAA-ABB5-ED624B8B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8826D-89FD-CC98-482B-2F163774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45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4293-B475-2AE6-9560-39F077F8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56D7B-C67C-FFD5-0093-4B4C2249C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EF66E-86D4-6B1D-2FFE-9ABFFAF4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BF240-A01A-69B1-D07B-0535C015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9F4D-DE1D-FC6B-EE93-C2AEE34F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31F62-8D01-A25F-FBB5-8055A540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116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23990-0CF1-9805-1420-5FA71EBD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2CF46-9952-D4DF-A5E4-46225A34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4DA4-9D9D-8964-5CB5-077010CDC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35EA7-A691-C051-B346-3ED351427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EFC4E-FA99-F4DB-EB8D-15A5210D5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34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28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28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nGRKFUU0c" TargetMode="External"/><Relationship Id="rId3" Type="http://schemas.openxmlformats.org/officeDocument/2006/relationships/hyperlink" Target="https://kecilin.id/" TargetMode="External"/><Relationship Id="rId7" Type="http://schemas.openxmlformats.org/officeDocument/2006/relationships/hyperlink" Target="https://realpython.com/intro-to-python-thread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hyperlink" Target="https://beacons.ai/ranggakd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nGRKFUU0c" TargetMode="External"/><Relationship Id="rId3" Type="http://schemas.openxmlformats.org/officeDocument/2006/relationships/hyperlink" Target="https://kecilin.id/" TargetMode="External"/><Relationship Id="rId7" Type="http://schemas.openxmlformats.org/officeDocument/2006/relationships/hyperlink" Target="https://realpython.com/intro-to-python-thread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hyperlink" Target="https://beacons.ai/ranggak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Pengantar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 Concurrency dan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: Threading dan Multiprocessing</a:t>
            </a:r>
            <a:endParaRPr lang="en-ID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80E43-AD44-ABE8-758A-97B28C24F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456286"/>
            <a:ext cx="4506687" cy="865981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Rangga Kusuma 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48F226F-6672-C493-A1F1-510BDE935EB7}"/>
              </a:ext>
            </a:extLst>
          </p:cNvPr>
          <p:cNvSpPr txBox="1">
            <a:spLocks/>
          </p:cNvSpPr>
          <p:nvPr/>
        </p:nvSpPr>
        <p:spPr>
          <a:xfrm>
            <a:off x="7685316" y="5456286"/>
            <a:ext cx="4506688" cy="865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Python Developer</a:t>
            </a:r>
          </a:p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at Kecilin.id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6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17826800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6755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304A7-73D7-E8D9-9713-84C3C4293B5A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,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mengacu</a:t>
            </a:r>
            <a:r>
              <a:rPr lang="en-ID" dirty="0"/>
              <a:t> pada </a:t>
            </a:r>
            <a:r>
              <a:rPr lang="en-ID" b="1" dirty="0"/>
              <a:t>concurrency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 err="1"/>
              <a:t>satu</a:t>
            </a:r>
            <a:r>
              <a:rPr lang="en-ID" b="1" dirty="0"/>
              <a:t> program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thread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aplikasi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b="1" dirty="0"/>
              <a:t>GIL (Global Interpreter Lock)</a:t>
            </a:r>
            <a:r>
              <a:rPr lang="en-ID" dirty="0"/>
              <a:t>, thread-thread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pada </a:t>
            </a:r>
            <a:r>
              <a:rPr lang="en-ID" b="1" dirty="0" err="1"/>
              <a:t>waktu</a:t>
            </a:r>
            <a:r>
              <a:rPr lang="en-ID" b="1" dirty="0"/>
              <a:t> yang </a:t>
            </a:r>
            <a:r>
              <a:rPr lang="en-ID" b="1" dirty="0" err="1"/>
              <a:t>tepat</a:t>
            </a:r>
            <a:r>
              <a:rPr lang="en-ID" b="1" dirty="0"/>
              <a:t> </a:t>
            </a:r>
            <a:r>
              <a:rPr lang="en-ID" b="1" dirty="0" err="1"/>
              <a:t>bersamaan</a:t>
            </a:r>
            <a:r>
              <a:rPr lang="en-ID" dirty="0"/>
              <a:t>—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b="1" dirty="0" err="1"/>
              <a:t>bergantian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42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4075631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7281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611A5-5FDA-024C-81EC-3DE53AD0D894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b="1" dirty="0" err="1"/>
              <a:t>paralelisme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proses </a:t>
            </a:r>
            <a:r>
              <a:rPr lang="en-ID" dirty="0" err="1"/>
              <a:t>alih-alih</a:t>
            </a:r>
            <a:r>
              <a:rPr lang="en-ID" dirty="0"/>
              <a:t> thread. </a:t>
            </a:r>
            <a:r>
              <a:rPr lang="en-ID" dirty="0" err="1"/>
              <a:t>Setiap</a:t>
            </a:r>
            <a:r>
              <a:rPr lang="en-ID" dirty="0"/>
              <a:t> proses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interpreter Python </a:t>
            </a:r>
            <a:r>
              <a:rPr lang="en-ID" dirty="0"/>
              <a:t>dan </a:t>
            </a:r>
            <a:r>
              <a:rPr lang="en-ID" b="1" dirty="0" err="1"/>
              <a:t>ruang</a:t>
            </a:r>
            <a:r>
              <a:rPr lang="en-ID" b="1" dirty="0"/>
              <a:t> </a:t>
            </a:r>
            <a:r>
              <a:rPr lang="en-ID" b="1" dirty="0" err="1"/>
              <a:t>memori</a:t>
            </a:r>
            <a:r>
              <a:rPr lang="en-ID" b="1" dirty="0"/>
              <a:t> </a:t>
            </a:r>
            <a:r>
              <a:rPr lang="en-ID" b="1" dirty="0" err="1"/>
              <a:t>sendiri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/>
              <a:t>GIL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membatasi</a:t>
            </a:r>
            <a:r>
              <a:rPr lang="en-ID" b="1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paralel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b="1" dirty="0" err="1"/>
              <a:t>sistem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112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4075631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7281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611A5-5FDA-024C-81EC-3DE53AD0D894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b="1" dirty="0" err="1"/>
              <a:t>paralelisme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proses </a:t>
            </a:r>
            <a:r>
              <a:rPr lang="en-ID" dirty="0" err="1"/>
              <a:t>alih-alih</a:t>
            </a:r>
            <a:r>
              <a:rPr lang="en-ID" dirty="0"/>
              <a:t> thread. </a:t>
            </a:r>
            <a:r>
              <a:rPr lang="en-ID" dirty="0" err="1"/>
              <a:t>Setiap</a:t>
            </a:r>
            <a:r>
              <a:rPr lang="en-ID" dirty="0"/>
              <a:t> proses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interpreter Python </a:t>
            </a:r>
            <a:r>
              <a:rPr lang="en-ID" dirty="0"/>
              <a:t>dan </a:t>
            </a:r>
            <a:r>
              <a:rPr lang="en-ID" b="1" dirty="0" err="1"/>
              <a:t>ruang</a:t>
            </a:r>
            <a:r>
              <a:rPr lang="en-ID" b="1" dirty="0"/>
              <a:t> </a:t>
            </a:r>
            <a:r>
              <a:rPr lang="en-ID" b="1" dirty="0" err="1"/>
              <a:t>memori</a:t>
            </a:r>
            <a:r>
              <a:rPr lang="en-ID" b="1" dirty="0"/>
              <a:t> </a:t>
            </a:r>
            <a:r>
              <a:rPr lang="en-ID" b="1" dirty="0" err="1"/>
              <a:t>sendiri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/>
              <a:t>GIL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membatasi</a:t>
            </a:r>
            <a:r>
              <a:rPr lang="en-ID" b="1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paralel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b="1" dirty="0" err="1"/>
              <a:t>sistem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FFFA49-A277-BDDA-B933-A273E1169AA2}"/>
              </a:ext>
            </a:extLst>
          </p:cNvPr>
          <p:cNvSpPr/>
          <p:nvPr/>
        </p:nvSpPr>
        <p:spPr>
          <a:xfrm>
            <a:off x="-7949837" y="-5120640"/>
            <a:ext cx="28091674" cy="1709928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113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40431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52440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59764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91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-34925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33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4272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4625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-1176547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19785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243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7567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-1384657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B092C3-4E01-6998-3F2F-6B18C916C7BF}"/>
              </a:ext>
            </a:extLst>
          </p:cNvPr>
          <p:cNvSpPr txBox="1"/>
          <p:nvPr/>
        </p:nvSpPr>
        <p:spPr>
          <a:xfrm>
            <a:off x="-1176547" y="6191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a</a:t>
            </a:r>
            <a:endParaRPr lang="en-ID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55165"/>
              </p:ext>
            </p:extLst>
          </p:nvPr>
        </p:nvGraphicFramePr>
        <p:xfrm>
          <a:off x="60959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26775"/>
              </p:ext>
            </p:extLst>
          </p:nvPr>
        </p:nvGraphicFramePr>
        <p:xfrm>
          <a:off x="-9858374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76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59563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94521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98760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99113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82722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114273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94731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102055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80641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B092C3-4E01-6998-3F2F-6B18C916C7BF}"/>
              </a:ext>
            </a:extLst>
          </p:cNvPr>
          <p:cNvSpPr txBox="1"/>
          <p:nvPr/>
        </p:nvSpPr>
        <p:spPr>
          <a:xfrm>
            <a:off x="8272253" y="6191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a</a:t>
            </a:r>
            <a:endParaRPr lang="en-ID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89024"/>
              </p:ext>
            </p:extLst>
          </p:nvPr>
        </p:nvGraphicFramePr>
        <p:xfrm>
          <a:off x="155447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58533"/>
              </p:ext>
            </p:extLst>
          </p:nvPr>
        </p:nvGraphicFramePr>
        <p:xfrm>
          <a:off x="177733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43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40431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52440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59764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/>
        </p:nvGraphicFramePr>
        <p:xfrm>
          <a:off x="155447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37441"/>
              </p:ext>
            </p:extLst>
          </p:nvPr>
        </p:nvGraphicFramePr>
        <p:xfrm>
          <a:off x="-8290096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03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6133446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6313611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7045966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D53ACF-AA1F-0A2E-9C66-412B101B35D3}"/>
              </a:ext>
            </a:extLst>
          </p:cNvPr>
          <p:cNvCxnSpPr>
            <a:cxnSpLocks/>
          </p:cNvCxnSpPr>
          <p:nvPr/>
        </p:nvCxnSpPr>
        <p:spPr>
          <a:xfrm flipV="1">
            <a:off x="6067297" y="2819607"/>
            <a:ext cx="1" cy="159116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9A091C-5033-C253-82DC-8BAAEAD72855}"/>
              </a:ext>
            </a:extLst>
          </p:cNvPr>
          <p:cNvSpPr txBox="1"/>
          <p:nvPr/>
        </p:nvSpPr>
        <p:spPr>
          <a:xfrm>
            <a:off x="4103041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9876D-D099-43D3-82FF-1E341A2F22F7}"/>
              </a:ext>
            </a:extLst>
          </p:cNvPr>
          <p:cNvSpPr txBox="1"/>
          <p:nvPr/>
        </p:nvSpPr>
        <p:spPr>
          <a:xfrm>
            <a:off x="5167845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F28B5D-7560-26FA-32EC-23F0E6AB14DA}"/>
              </a:ext>
            </a:extLst>
          </p:cNvPr>
          <p:cNvSpPr/>
          <p:nvPr/>
        </p:nvSpPr>
        <p:spPr>
          <a:xfrm rot="16200000">
            <a:off x="4283206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68A6-DC4C-E1BC-6924-9EABBD414CD3}"/>
              </a:ext>
            </a:extLst>
          </p:cNvPr>
          <p:cNvSpPr txBox="1"/>
          <p:nvPr/>
        </p:nvSpPr>
        <p:spPr>
          <a:xfrm>
            <a:off x="5015561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71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-7637208" y="-4930346"/>
            <a:ext cx="27466416" cy="16718692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3DE7D0-BA75-444F-B61A-1EFD08A852FA}"/>
              </a:ext>
            </a:extLst>
          </p:cNvPr>
          <p:cNvGrpSpPr/>
          <p:nvPr/>
        </p:nvGrpSpPr>
        <p:grpSpPr>
          <a:xfrm>
            <a:off x="6776395" y="1314450"/>
            <a:ext cx="4524375" cy="3096317"/>
            <a:chOff x="3835043" y="1314450"/>
            <a:chExt cx="4524375" cy="30963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778EA-9D4B-0158-B7E4-F2CE63EF379E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2AAA1A-5682-3C78-9519-8EF2D69B9922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5200A1-1DE8-023B-770C-07F9C84BE291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61528-E714-C9B6-9A33-018B78FD5779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AFDAAB-FC83-B1D5-5044-14D92D966832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CB36DA-B172-F3BB-D18F-75CC3AFE48AC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87EC05-0062-5ADC-1911-84CF49578EA4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25B94B-D8A8-5C4B-2F76-FA64D486C400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D53ACF-AA1F-0A2E-9C66-412B101B3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091C-5033-C253-82DC-8BAAEAD72855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9876D-D099-43D3-82FF-1E341A2F22F7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F28B5D-7560-26FA-32EC-23F0E6AB14D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E568A6-DC4C-E1BC-6924-9EABBD414CD3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A252A-B973-15DB-D014-67A7C1FEE004}"/>
              </a:ext>
            </a:extLst>
          </p:cNvPr>
          <p:cNvGrpSpPr/>
          <p:nvPr/>
        </p:nvGrpSpPr>
        <p:grpSpPr>
          <a:xfrm>
            <a:off x="432029" y="1314450"/>
            <a:ext cx="4524375" cy="3096317"/>
            <a:chOff x="3835043" y="1314450"/>
            <a:chExt cx="4524375" cy="30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B442E4-6B2F-7F7E-99FF-B00C71B9B620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02AE25-3D45-191C-74B4-C1BAD7A8C293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0A8FA-F194-F38C-0AB1-04E8E15B8B85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AF03A-A421-1757-14E0-9A3A3D980462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EE6C3-A84F-50E4-84CA-880F40D8804C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10B981-D979-4F2E-4A9D-B23A0C1DD98A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F67E90-9D1C-777D-2A1A-577F41A90566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2F2857-E963-5B6F-37EE-8D2F3C5C3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DA6995-70EA-BD44-E610-5A4052E55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13E347-79F7-C821-BBBD-2555F6E02C52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2FF06C-BBD0-F6F9-DB1A-0A9F03AE9308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D60E5AE-C393-C047-1E44-B0E90BBAB8F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A14D9E-79C2-850F-CC7D-80B185B7E70F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A1633B2A-0C93-4674-A860-FC42B18ACA1A}"/>
              </a:ext>
            </a:extLst>
          </p:cNvPr>
          <p:cNvSpPr/>
          <p:nvPr/>
        </p:nvSpPr>
        <p:spPr>
          <a:xfrm>
            <a:off x="-3457303" y="7114470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8490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3DE7D0-BA75-444F-B61A-1EFD08A852FA}"/>
              </a:ext>
            </a:extLst>
          </p:cNvPr>
          <p:cNvGrpSpPr/>
          <p:nvPr/>
        </p:nvGrpSpPr>
        <p:grpSpPr>
          <a:xfrm>
            <a:off x="6776395" y="1314450"/>
            <a:ext cx="4524375" cy="3096317"/>
            <a:chOff x="3835043" y="1314450"/>
            <a:chExt cx="4524375" cy="30963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778EA-9D4B-0158-B7E4-F2CE63EF379E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2AAA1A-5682-3C78-9519-8EF2D69B9922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5200A1-1DE8-023B-770C-07F9C84BE291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61528-E714-C9B6-9A33-018B78FD5779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AFDAAB-FC83-B1D5-5044-14D92D966832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CB36DA-B172-F3BB-D18F-75CC3AFE48AC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87EC05-0062-5ADC-1911-84CF49578EA4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25B94B-D8A8-5C4B-2F76-FA64D486C400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D53ACF-AA1F-0A2E-9C66-412B101B3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091C-5033-C253-82DC-8BAAEAD72855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9876D-D099-43D3-82FF-1E341A2F22F7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F28B5D-7560-26FA-32EC-23F0E6AB14D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E568A6-DC4C-E1BC-6924-9EABBD414CD3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A252A-B973-15DB-D014-67A7C1FEE004}"/>
              </a:ext>
            </a:extLst>
          </p:cNvPr>
          <p:cNvGrpSpPr/>
          <p:nvPr/>
        </p:nvGrpSpPr>
        <p:grpSpPr>
          <a:xfrm>
            <a:off x="432029" y="1314450"/>
            <a:ext cx="4524375" cy="3096317"/>
            <a:chOff x="3835043" y="1314450"/>
            <a:chExt cx="4524375" cy="30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B442E4-6B2F-7F7E-99FF-B00C71B9B620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02AE25-3D45-191C-74B4-C1BAD7A8C293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0A8FA-F194-F38C-0AB1-04E8E15B8B85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AF03A-A421-1757-14E0-9A3A3D980462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EE6C3-A84F-50E4-84CA-880F40D8804C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10B981-D979-4F2E-4A9D-B23A0C1DD98A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F67E90-9D1C-777D-2A1A-577F41A90566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2F2857-E963-5B6F-37EE-8D2F3C5C3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DA6995-70EA-BD44-E610-5A4052E55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13E347-79F7-C821-BBBD-2555F6E02C52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2FF06C-BBD0-F6F9-DB1A-0A9F03AE9308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D60E5AE-C393-C047-1E44-B0E90BBAB8F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A14D9E-79C2-850F-CC7D-80B185B7E70F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/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48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-36068000" y="-20288250"/>
            <a:ext cx="84328000" cy="474345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356331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Pengantar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 Concurrency dan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: Threading dan Multiprocessing</a:t>
            </a:r>
            <a:endParaRPr lang="en-ID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80E43-AD44-ABE8-758A-97B28C24F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506687" y="5456286"/>
            <a:ext cx="4506687" cy="865981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Rangga Kusuma 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48F226F-6672-C493-A1F1-510BDE935EB7}"/>
              </a:ext>
            </a:extLst>
          </p:cNvPr>
          <p:cNvSpPr txBox="1">
            <a:spLocks/>
          </p:cNvSpPr>
          <p:nvPr/>
        </p:nvSpPr>
        <p:spPr>
          <a:xfrm>
            <a:off x="12192000" y="5456286"/>
            <a:ext cx="4506688" cy="865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Python Developer</a:t>
            </a:r>
          </a:p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at Kecilin.id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5850467" y="1087967"/>
            <a:ext cx="143933" cy="139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1839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/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8CA362-C5BC-7043-D973-4F2B285F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" y="647459"/>
            <a:ext cx="11621507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8CA362-C5BC-7043-D973-4F2B285F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" y="-9421944"/>
            <a:ext cx="11621507" cy="5563082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0503" y="3094560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382" y="2854233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8433" y="4011027"/>
            <a:ext cx="914400" cy="91440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32535" y="2154642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9782" y="4133666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8135" y="1116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72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0503" y="3094560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5382" y="2854233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8433" y="4011027"/>
            <a:ext cx="914400" cy="91440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2535" y="2154642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9782" y="4133666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8135" y="1116748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9012174" y="3199185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7377053" y="2958858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20104" y="4115652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9804206" y="2259267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8291453" y="4238291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889806" y="12213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0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126291" y="945931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5753797" y="982012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GIL: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-7753561" y="6762282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671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22550" y="6758354"/>
            <a:ext cx="6904724" cy="6904724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2543" y="-4474885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14522631" y="-4438804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GIL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1015273" y="1341466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158555"/>
              </p:ext>
            </p:extLst>
          </p:nvPr>
        </p:nvGraphicFramePr>
        <p:xfrm>
          <a:off x="3360923" y="9234609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277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0035" y="1133578"/>
            <a:ext cx="6904724" cy="6904724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2960" y="-14798624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14522631" y="-4438804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GIL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285690" y="-8982273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46263"/>
              </p:ext>
            </p:extLst>
          </p:nvPr>
        </p:nvGraphicFramePr>
        <p:xfrm>
          <a:off x="3942647" y="2552084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867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965" y="10186138"/>
            <a:ext cx="6904724" cy="690472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34021"/>
              </p:ext>
            </p:extLst>
          </p:nvPr>
        </p:nvGraphicFramePr>
        <p:xfrm>
          <a:off x="11562647" y="11604644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675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0"/>
            <a:ext cx="6904725" cy="117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2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7038704"/>
            <a:ext cx="6904725" cy="11797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50C084-BF28-0A69-D08C-D7994EC36D94}"/>
              </a:ext>
            </a:extLst>
          </p:cNvPr>
          <p:cNvGrpSpPr/>
          <p:nvPr/>
        </p:nvGrpSpPr>
        <p:grpSpPr>
          <a:xfrm>
            <a:off x="2643636" y="-7038704"/>
            <a:ext cx="6904726" cy="6962029"/>
            <a:chOff x="2643636" y="-7038704"/>
            <a:chExt cx="6904726" cy="69620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61D57E-2105-4406-8E75-A18C1141A6A2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F1B310-1601-6233-A2A5-B7F16E06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C32D7C-4AB1-9382-8252-697A4E8B792A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B86B85-E618-5979-52F6-F6EC219CCF49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01684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0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0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1D454-3EAC-163E-31AE-06CA9F2F0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6967369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7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ustomer service man hand on head">
            <a:extLst>
              <a:ext uri="{FF2B5EF4-FFF2-40B4-BE49-F238E27FC236}">
                <a16:creationId xmlns:a16="http://schemas.microsoft.com/office/drawing/2014/main" id="{8FF6D44E-7366-683A-D78A-91C316F0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  <p:pic>
        <p:nvPicPr>
          <p:cNvPr id="12" name="Picture 11" descr="Customer service man explaining smiling">
            <a:extLst>
              <a:ext uri="{FF2B5EF4-FFF2-40B4-BE49-F238E27FC236}">
                <a16:creationId xmlns:a16="http://schemas.microsoft.com/office/drawing/2014/main" id="{1D077DE2-89BB-D89C-3045-624A7C043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-36068000" y="-20288250"/>
            <a:ext cx="84328000" cy="474345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8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7019383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-7019383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63E891-AC1B-4F70-7958-A3A4FA044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0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0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16632940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-16632940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63E891-AC1B-4F70-7958-A3A4FA044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-9613557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9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0"/>
            <a:ext cx="46721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D7283-C92A-5233-B130-1E13286E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8346831"/>
            <a:ext cx="809016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BE1E98-C77A-54AB-9978-CB0C2B153B04}"/>
              </a:ext>
            </a:extLst>
          </p:cNvPr>
          <p:cNvSpPr/>
          <p:nvPr/>
        </p:nvSpPr>
        <p:spPr>
          <a:xfrm>
            <a:off x="2566947" y="9150866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471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-11289323"/>
            <a:ext cx="467218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0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2566947" y="80403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4FCB-BFB8-4C5D-315B-6696445E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915" y="6857999"/>
            <a:ext cx="36568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-11289323"/>
            <a:ext cx="467218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-6857999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2566947" y="-612430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FD097-306C-A180-6BCE-2C67C8D1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915" y="-1"/>
            <a:ext cx="3656841" cy="685799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66C7B1-3485-33EF-F07E-4304F1DE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81034"/>
              </p:ext>
            </p:extLst>
          </p:nvPr>
        </p:nvGraphicFramePr>
        <p:xfrm>
          <a:off x="14867339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15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6314" y="-6857999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-8980283" y="-612430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FD097-306C-A180-6BCE-2C67C8D1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6315" y="-1"/>
            <a:ext cx="3656841" cy="68579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4513D6-9392-57EE-0C54-F5A27829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19919"/>
              </p:ext>
            </p:extLst>
          </p:nvPr>
        </p:nvGraphicFramePr>
        <p:xfrm>
          <a:off x="2071914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36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4513D6-9392-57EE-0C54-F5A27829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1128"/>
              </p:ext>
            </p:extLst>
          </p:nvPr>
        </p:nvGraphicFramePr>
        <p:xfrm>
          <a:off x="-12482286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488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5794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654062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Yang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diingat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setelah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meninggalkan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tempat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Multithreading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berkaitan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erat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menghadapi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di Python</a:t>
            </a: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berkaitan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erat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menjalankan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di Python</a:t>
            </a:r>
            <a:endParaRPr lang="en-ID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8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3763108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Yang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diingat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setelah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meninggalkan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tempat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Python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dimana multithreading-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nya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non-parallel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Python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menggunakan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menambah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kekuatan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processing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jika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diperlukan</a:t>
            </a:r>
            <a:endParaRPr lang="en-GB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Sebagian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besar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numerical libraries (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numpy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scipy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tensorflow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)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sudah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multithread yang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parallel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(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ditulis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selain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Python)</a:t>
            </a:r>
            <a:endParaRPr lang="en-ID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3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2130770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83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76141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3AC92-76EC-12DE-7295-A4F728B91320}"/>
              </a:ext>
            </a:extLst>
          </p:cNvPr>
          <p:cNvSpPr txBox="1"/>
          <p:nvPr/>
        </p:nvSpPr>
        <p:spPr>
          <a:xfrm>
            <a:off x="-6161314" y="117565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3BAE-AE01-64FF-2724-A8D3E5C3C6E4}"/>
              </a:ext>
            </a:extLst>
          </p:cNvPr>
          <p:cNvSpPr txBox="1"/>
          <p:nvPr/>
        </p:nvSpPr>
        <p:spPr>
          <a:xfrm>
            <a:off x="13759543" y="-2142604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439A3-ADF7-69CF-EA39-C29A390C3035}"/>
              </a:ext>
            </a:extLst>
          </p:cNvPr>
          <p:cNvSpPr txBox="1"/>
          <p:nvPr/>
        </p:nvSpPr>
        <p:spPr>
          <a:xfrm>
            <a:off x="-2078729" y="-171171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FD66A-9359-6EAD-5C6B-6A81C111B382}"/>
              </a:ext>
            </a:extLst>
          </p:cNvPr>
          <p:cNvSpPr txBox="1"/>
          <p:nvPr/>
        </p:nvSpPr>
        <p:spPr>
          <a:xfrm>
            <a:off x="-2825087" y="778062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1BE38-7397-A653-FAC8-274B550E92D6}"/>
              </a:ext>
            </a:extLst>
          </p:cNvPr>
          <p:cNvSpPr txBox="1"/>
          <p:nvPr/>
        </p:nvSpPr>
        <p:spPr>
          <a:xfrm>
            <a:off x="15727289" y="5146284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5AE62-3253-0C9A-8240-439204B48B99}"/>
              </a:ext>
            </a:extLst>
          </p:cNvPr>
          <p:cNvSpPr txBox="1"/>
          <p:nvPr/>
        </p:nvSpPr>
        <p:spPr>
          <a:xfrm>
            <a:off x="9856806" y="8426958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E3895-66FB-A44F-512B-3F71E0F7A12B}"/>
              </a:ext>
            </a:extLst>
          </p:cNvPr>
          <p:cNvSpPr txBox="1"/>
          <p:nvPr/>
        </p:nvSpPr>
        <p:spPr>
          <a:xfrm>
            <a:off x="879231" y="8750123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6F400-757D-C7DE-D377-61DDA08F5743}"/>
              </a:ext>
            </a:extLst>
          </p:cNvPr>
          <p:cNvSpPr txBox="1"/>
          <p:nvPr/>
        </p:nvSpPr>
        <p:spPr>
          <a:xfrm>
            <a:off x="12797416" y="1642419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DD7CE-66ED-1309-D67E-73F87E7B05CF}"/>
              </a:ext>
            </a:extLst>
          </p:cNvPr>
          <p:cNvSpPr txBox="1"/>
          <p:nvPr/>
        </p:nvSpPr>
        <p:spPr>
          <a:xfrm>
            <a:off x="-5561631" y="4188169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98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76141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25CC4-B356-8DAA-82C7-CE27B43651C1}"/>
              </a:ext>
            </a:extLst>
          </p:cNvPr>
          <p:cNvSpPr txBox="1"/>
          <p:nvPr/>
        </p:nvSpPr>
        <p:spPr>
          <a:xfrm>
            <a:off x="2851816" y="1095666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328C7-5188-7664-86F5-2778965C98E9}"/>
              </a:ext>
            </a:extLst>
          </p:cNvPr>
          <p:cNvSpPr txBox="1"/>
          <p:nvPr/>
        </p:nvSpPr>
        <p:spPr>
          <a:xfrm>
            <a:off x="7228256" y="152975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54C0E-5791-A3E2-8D45-4591DE4EDFD7}"/>
              </a:ext>
            </a:extLst>
          </p:cNvPr>
          <p:cNvSpPr txBox="1"/>
          <p:nvPr/>
        </p:nvSpPr>
        <p:spPr>
          <a:xfrm>
            <a:off x="524236" y="45645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1E6FC-978E-6AF4-A510-66A413234CE8}"/>
              </a:ext>
            </a:extLst>
          </p:cNvPr>
          <p:cNvSpPr txBox="1"/>
          <p:nvPr/>
        </p:nvSpPr>
        <p:spPr>
          <a:xfrm>
            <a:off x="579974" y="52421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771CD-6F7A-1258-7522-F64E7A329DC8}"/>
              </a:ext>
            </a:extLst>
          </p:cNvPr>
          <p:cNvSpPr txBox="1"/>
          <p:nvPr/>
        </p:nvSpPr>
        <p:spPr>
          <a:xfrm>
            <a:off x="9579220" y="5565335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5CDCD-B595-EDC8-40DD-A983463C192C}"/>
              </a:ext>
            </a:extLst>
          </p:cNvPr>
          <p:cNvSpPr txBox="1"/>
          <p:nvPr/>
        </p:nvSpPr>
        <p:spPr>
          <a:xfrm>
            <a:off x="8416294" y="2944251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82AD8-7538-9751-7A9A-574FA4FF87ED}"/>
              </a:ext>
            </a:extLst>
          </p:cNvPr>
          <p:cNvSpPr txBox="1"/>
          <p:nvPr/>
        </p:nvSpPr>
        <p:spPr>
          <a:xfrm>
            <a:off x="31200" y="3302131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44153-6E8D-7F1F-1FDA-ECE34A688229}"/>
              </a:ext>
            </a:extLst>
          </p:cNvPr>
          <p:cNvSpPr txBox="1"/>
          <p:nvPr/>
        </p:nvSpPr>
        <p:spPr>
          <a:xfrm>
            <a:off x="8140818" y="1618461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7D71-037F-D1F7-276F-A8623B339340}"/>
              </a:ext>
            </a:extLst>
          </p:cNvPr>
          <p:cNvSpPr txBox="1"/>
          <p:nvPr/>
        </p:nvSpPr>
        <p:spPr>
          <a:xfrm>
            <a:off x="217421" y="2054797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56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10817570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25CC4-B356-8DAA-82C7-CE27B43651C1}"/>
              </a:ext>
            </a:extLst>
          </p:cNvPr>
          <p:cNvSpPr txBox="1"/>
          <p:nvPr/>
        </p:nvSpPr>
        <p:spPr>
          <a:xfrm>
            <a:off x="-4289213" y="1095666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328C7-5188-7664-86F5-2778965C98E9}"/>
              </a:ext>
            </a:extLst>
          </p:cNvPr>
          <p:cNvSpPr txBox="1"/>
          <p:nvPr/>
        </p:nvSpPr>
        <p:spPr>
          <a:xfrm>
            <a:off x="16207712" y="152975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54C0E-5791-A3E2-8D45-4591DE4EDFD7}"/>
              </a:ext>
            </a:extLst>
          </p:cNvPr>
          <p:cNvSpPr txBox="1"/>
          <p:nvPr/>
        </p:nvSpPr>
        <p:spPr>
          <a:xfrm>
            <a:off x="-6616793" y="45645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1E6FC-978E-6AF4-A510-66A413234CE8}"/>
              </a:ext>
            </a:extLst>
          </p:cNvPr>
          <p:cNvSpPr txBox="1"/>
          <p:nvPr/>
        </p:nvSpPr>
        <p:spPr>
          <a:xfrm>
            <a:off x="-6561055" y="52421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771CD-6F7A-1258-7522-F64E7A329DC8}"/>
              </a:ext>
            </a:extLst>
          </p:cNvPr>
          <p:cNvSpPr txBox="1"/>
          <p:nvPr/>
        </p:nvSpPr>
        <p:spPr>
          <a:xfrm>
            <a:off x="18558676" y="5565335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5CDCD-B595-EDC8-40DD-A983463C192C}"/>
              </a:ext>
            </a:extLst>
          </p:cNvPr>
          <p:cNvSpPr txBox="1"/>
          <p:nvPr/>
        </p:nvSpPr>
        <p:spPr>
          <a:xfrm>
            <a:off x="17395750" y="2944251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82AD8-7538-9751-7A9A-574FA4FF87ED}"/>
              </a:ext>
            </a:extLst>
          </p:cNvPr>
          <p:cNvSpPr txBox="1"/>
          <p:nvPr/>
        </p:nvSpPr>
        <p:spPr>
          <a:xfrm>
            <a:off x="-7109829" y="3302131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44153-6E8D-7F1F-1FDA-ECE34A688229}"/>
              </a:ext>
            </a:extLst>
          </p:cNvPr>
          <p:cNvSpPr txBox="1"/>
          <p:nvPr/>
        </p:nvSpPr>
        <p:spPr>
          <a:xfrm>
            <a:off x="17120274" y="1618461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7D71-037F-D1F7-276F-A8623B339340}"/>
              </a:ext>
            </a:extLst>
          </p:cNvPr>
          <p:cNvSpPr txBox="1"/>
          <p:nvPr/>
        </p:nvSpPr>
        <p:spPr>
          <a:xfrm>
            <a:off x="-6923608" y="2054797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42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A573701-A99E-5A89-F634-09892CC0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  <p:pic>
        <p:nvPicPr>
          <p:cNvPr id="4" name="Picture 3" descr="Customer service man explaining">
            <a:extLst>
              <a:ext uri="{FF2B5EF4-FFF2-40B4-BE49-F238E27FC236}">
                <a16:creationId xmlns:a16="http://schemas.microsoft.com/office/drawing/2014/main" id="{889772B8-6F5F-79D3-B8D6-3C724C2A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51430-CEA5-A2BB-8149-5F311557B30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83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8F9D7DF7-0EBB-2F1F-71F1-9E45DC54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AA7159B-F15E-B92E-E5A3-9A946F1B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4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96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1216152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01CDEF8-0788-67D1-8ADE-EB4668632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66" y="0"/>
            <a:ext cx="6852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990600"/>
            <a:ext cx="7048500" cy="4972050"/>
          </a:xfrm>
        </p:spPr>
        <p:txBody>
          <a:bodyPr anchor="ctr">
            <a:noAutofit/>
          </a:bodyPr>
          <a:lstStyle/>
          <a:p>
            <a: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  <a:t>Saya Rangga</a:t>
            </a:r>
            <a:b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Python Developer at </a:t>
            </a:r>
            <a:r>
              <a:rPr lang="en-GB" sz="2800" b="1" dirty="0">
                <a:solidFill>
                  <a:srgbClr val="467886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Kecilin</a:t>
            </a:r>
            <a:r>
              <a:rPr lang="en-GB" sz="2800" b="1" dirty="0">
                <a:solidFill>
                  <a:srgbClr val="00B0F0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.id</a:t>
            </a: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Pamit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91AEA2F-EEA7-8B2B-5300-51E274BD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62" y="0"/>
            <a:ext cx="685218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2C2012-AFFF-937E-2FA9-DAD2D9240709}"/>
              </a:ext>
            </a:extLst>
          </p:cNvPr>
          <p:cNvSpPr txBox="1">
            <a:spLocks/>
          </p:cNvSpPr>
          <p:nvPr/>
        </p:nvSpPr>
        <p:spPr>
          <a:xfrm>
            <a:off x="15791169" y="990600"/>
            <a:ext cx="7048500" cy="497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Reference</a:t>
            </a:r>
            <a:endParaRPr lang="en-US" sz="2000" b="1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endParaRPr lang="en-US" sz="2000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7"/>
              </a:rPr>
              <a:t>An Intro to Threading in Python – Real Python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8"/>
              </a:rPr>
              <a:t>threading vs multiprocessing in python (youtube.com)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ID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Personal Link</a:t>
            </a: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 err="1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ranggakd</a:t>
            </a: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 - Beacons</a:t>
            </a:r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61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02367" y="990600"/>
            <a:ext cx="7048500" cy="4972050"/>
          </a:xfrm>
        </p:spPr>
        <p:txBody>
          <a:bodyPr anchor="ctr">
            <a:noAutofit/>
          </a:bodyPr>
          <a:lstStyle/>
          <a:p>
            <a: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  <a:t>Saya Rangga</a:t>
            </a:r>
            <a:b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Python Developer at </a:t>
            </a:r>
            <a:r>
              <a:rPr lang="en-GB" sz="2800" b="1" dirty="0">
                <a:solidFill>
                  <a:srgbClr val="467886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Kecilin</a:t>
            </a:r>
            <a:r>
              <a:rPr lang="en-GB" sz="2800" b="1" dirty="0">
                <a:solidFill>
                  <a:srgbClr val="00B0F0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.id</a:t>
            </a: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Pamit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91AEA2F-EEA7-8B2B-5300-51E274BD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630" y="0"/>
            <a:ext cx="6852188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75E37A7-2027-FC75-B1B6-7B7CBC4BF22A}"/>
              </a:ext>
            </a:extLst>
          </p:cNvPr>
          <p:cNvSpPr txBox="1">
            <a:spLocks/>
          </p:cNvSpPr>
          <p:nvPr/>
        </p:nvSpPr>
        <p:spPr>
          <a:xfrm>
            <a:off x="4439797" y="990600"/>
            <a:ext cx="7048500" cy="497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Reference</a:t>
            </a:r>
            <a:endParaRPr lang="en-US" sz="2000" b="1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endParaRPr lang="en-US" sz="2000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7"/>
              </a:rPr>
              <a:t>An Intro to Threading in Python – Real Python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8"/>
              </a:rPr>
              <a:t>threading vs multiprocessing in python (youtube.com)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ID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Personal Link</a:t>
            </a: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 err="1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ranggakd</a:t>
            </a: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 - Beacons</a:t>
            </a:r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9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57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4009818" y="-19642663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405962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3129" y="1719731"/>
            <a:ext cx="6459296" cy="5777686"/>
          </a:xfrm>
          <a:prstGeom prst="rect">
            <a:avLst/>
          </a:prstGeom>
        </p:spPr>
      </p:pic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939" y="1719731"/>
            <a:ext cx="5640218" cy="57776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42C21A-17DC-8354-0BFB-C52ADEFF6B6D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90A71-6CC7-5141-2485-C01ECC43E793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419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405962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481263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481263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589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2006181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5274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9C417-355B-C96B-0D04-2F5A1C3AE076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Ketika </a:t>
            </a:r>
            <a:r>
              <a:rPr lang="en-ID" b="1" dirty="0"/>
              <a:t>dua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dimulai</a:t>
            </a:r>
            <a:r>
              <a:rPr lang="en-ID" dirty="0"/>
              <a:t>, </a:t>
            </a:r>
            <a:r>
              <a:rPr lang="en-ID" dirty="0" err="1"/>
              <a:t>dijalankan</a:t>
            </a:r>
            <a:r>
              <a:rPr lang="en-ID" dirty="0"/>
              <a:t>, dan </a:t>
            </a:r>
            <a:r>
              <a:rPr lang="en-ID" dirty="0" err="1"/>
              <a:t>diselesaikan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b="1" dirty="0" err="1"/>
              <a:t>waktu</a:t>
            </a:r>
            <a:r>
              <a:rPr lang="en-ID" b="1" dirty="0"/>
              <a:t> yang </a:t>
            </a:r>
            <a:r>
              <a:rPr lang="en-ID" b="1" dirty="0" err="1"/>
              <a:t>tumpang</a:t>
            </a:r>
            <a:r>
              <a:rPr lang="en-ID" b="1" dirty="0"/>
              <a:t> </a:t>
            </a:r>
            <a:r>
              <a:rPr lang="en-ID" b="1" dirty="0" err="1"/>
              <a:t>tindih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dirty="0"/>
              <a:t>pada </a:t>
            </a:r>
            <a:r>
              <a:rPr lang="en-ID" b="1" dirty="0" err="1"/>
              <a:t>saat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r>
              <a:rPr lang="en-ID" dirty="0"/>
              <a:t>. </a:t>
            </a:r>
            <a:r>
              <a:rPr lang="en-ID" dirty="0" err="1"/>
              <a:t>Tugas-tugas</a:t>
            </a:r>
            <a:r>
              <a:rPr lang="en-ID" dirty="0"/>
              <a:t> </a:t>
            </a:r>
            <a:r>
              <a:rPr lang="en-ID" dirty="0" err="1"/>
              <a:t>berganti</a:t>
            </a:r>
            <a:r>
              <a:rPr lang="en-ID" dirty="0"/>
              <a:t>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b="1" dirty="0" err="1"/>
              <a:t>cepat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b="1" dirty="0" err="1"/>
              <a:t>ilusi</a:t>
            </a:r>
            <a:r>
              <a:rPr lang="en-ID" b="1" dirty="0"/>
              <a:t> </a:t>
            </a:r>
            <a:r>
              <a:rPr lang="en-ID" b="1" dirty="0" err="1"/>
              <a:t>eksekusi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b="1" dirty="0" err="1"/>
              <a:t>simultan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326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1807215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5399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F31CD-2F8A-A9E5-E297-3A0B179E8327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pelaksanaan</a:t>
            </a:r>
            <a:r>
              <a:rPr lang="en-ID" dirty="0"/>
              <a:t> </a:t>
            </a:r>
            <a:r>
              <a:rPr lang="en-ID" b="1" dirty="0"/>
              <a:t>dua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b="1" dirty="0" err="1"/>
              <a:t>bersamaan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b="1" dirty="0" err="1"/>
              <a:t>banyak</a:t>
            </a:r>
            <a:r>
              <a:rPr lang="en-ID" b="1" dirty="0"/>
              <a:t> core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core</a:t>
            </a:r>
            <a:r>
              <a:rPr lang="en-ID" dirty="0"/>
              <a:t> </a:t>
            </a:r>
            <a:r>
              <a:rPr lang="en-ID" dirty="0" err="1"/>
              <a:t>tersendiri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independen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yang lain. </a:t>
            </a:r>
            <a:r>
              <a:rPr lang="en-ID" dirty="0" err="1"/>
              <a:t>Paralelisme</a:t>
            </a:r>
            <a:r>
              <a:rPr lang="en-ID" dirty="0"/>
              <a:t> </a:t>
            </a:r>
            <a:r>
              <a:rPr lang="en-ID" dirty="0" err="1"/>
              <a:t>dimungkinkan</a:t>
            </a:r>
            <a:r>
              <a:rPr lang="en-ID" dirty="0"/>
              <a:t> pada </a:t>
            </a:r>
            <a:r>
              <a:rPr lang="en-ID" b="1" dirty="0" err="1"/>
              <a:t>prosesor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213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1725</Words>
  <Application>Microsoft Office PowerPoint</Application>
  <PresentationFormat>Widescreen</PresentationFormat>
  <Paragraphs>424</Paragraphs>
  <Slides>49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Posterama</vt:lpstr>
      <vt:lpstr>Office Theme</vt:lpstr>
      <vt:lpstr>Pengantar Concurrency dan Paralelisme: Threading dan Multiprocessing</vt:lpstr>
      <vt:lpstr>Pengantar Concurrency dan Paralelisme: Threading dan Multiprocessing</vt:lpstr>
      <vt:lpstr>mengantarkan dari</vt:lpstr>
      <vt:lpstr>mengantarkan dari</vt:lpstr>
      <vt:lpstr>mengantarkan dari</vt:lpstr>
      <vt:lpstr>mengantarkan dari</vt:lpstr>
      <vt:lpstr>mengantarkan dari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mengantarkan dari</vt:lpstr>
      <vt:lpstr>mengantarkan dari</vt:lpstr>
      <vt:lpstr>mengantarkan dari</vt:lpstr>
      <vt:lpstr>mengantarkan dari</vt:lpstr>
      <vt:lpstr>Saya Rangga Python Developer at Kecilin.id  Pamit</vt:lpstr>
      <vt:lpstr>Saya Rangga Python Developer at Kecilin.id  Pamit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Concurrency dan Paralelisme: Threading dan Multiprocessing</dc:title>
  <dc:creator>Rangga Kusuma D</dc:creator>
  <cp:lastModifiedBy>Rangga Kusuma D</cp:lastModifiedBy>
  <cp:revision>25</cp:revision>
  <dcterms:created xsi:type="dcterms:W3CDTF">2024-05-17T20:30:01Z</dcterms:created>
  <dcterms:modified xsi:type="dcterms:W3CDTF">2024-05-18T01:44:02Z</dcterms:modified>
</cp:coreProperties>
</file>